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13"/>
  </p:normalViewPr>
  <p:slideViewPr>
    <p:cSldViewPr snapToGrid="0" snapToObjects="1">
      <p:cViewPr varScale="1">
        <p:scale>
          <a:sx n="121" d="100"/>
          <a:sy n="121" d="100"/>
        </p:scale>
        <p:origin x="20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smtClean="0"/>
              <a:t>Titelstijl van model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53795B5-35CF-064D-BC42-BCA1209DBFAC}" type="datetimeFigureOut">
              <a:rPr lang="nl-NL" smtClean="0"/>
              <a:t>18-02-21</a:t>
            </a:fld>
            <a:endParaRPr lang="nl-N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EE079EA-8E08-244F-B73A-857D8ED56ED4}" type="slidenum">
              <a:rPr lang="nl-NL" smtClean="0"/>
              <a:t>‹nr.›</a:t>
            </a:fld>
            <a:endParaRPr lang="nl-N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1043538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53795B5-35CF-064D-BC42-BCA1209DBFAC}" type="datetimeFigureOut">
              <a:rPr lang="nl-NL" smtClean="0"/>
              <a:t>18-02-21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EE079EA-8E08-244F-B73A-857D8ED56ED4}" type="slidenum">
              <a:rPr lang="nl-NL" smtClean="0"/>
              <a:t>‹nr.›</a:t>
            </a:fld>
            <a:endParaRPr lang="nl-NL"/>
          </a:p>
        </p:txBody>
      </p:sp>
    </p:spTree>
    <p:extLst>
      <p:ext uri="{BB962C8B-B14F-4D97-AF65-F5344CB8AC3E}">
        <p14:creationId xmlns:p14="http://schemas.microsoft.com/office/powerpoint/2010/main" val="1723310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smtClean="0"/>
              <a:t>Titelstijl van model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53795B5-35CF-064D-BC42-BCA1209DBFAC}" type="datetimeFigureOut">
              <a:rPr lang="nl-NL" smtClean="0"/>
              <a:t>18-02-21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EE079EA-8E08-244F-B73A-857D8ED56ED4}" type="slidenum">
              <a:rPr lang="nl-NL" smtClean="0"/>
              <a:t>‹nr.›</a:t>
            </a:fld>
            <a:endParaRPr lang="nl-NL"/>
          </a:p>
        </p:txBody>
      </p:sp>
    </p:spTree>
    <p:extLst>
      <p:ext uri="{BB962C8B-B14F-4D97-AF65-F5344CB8AC3E}">
        <p14:creationId xmlns:p14="http://schemas.microsoft.com/office/powerpoint/2010/main" val="57384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Content Placeholder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53795B5-35CF-064D-BC42-BCA1209DBFAC}" type="datetimeFigureOut">
              <a:rPr lang="nl-NL" smtClean="0"/>
              <a:t>18-02-21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EE079EA-8E08-244F-B73A-857D8ED56ED4}" type="slidenum">
              <a:rPr lang="nl-NL" smtClean="0"/>
              <a:t>‹nr.›</a:t>
            </a:fld>
            <a:endParaRPr lang="nl-NL"/>
          </a:p>
        </p:txBody>
      </p:sp>
    </p:spTree>
    <p:extLst>
      <p:ext uri="{BB962C8B-B14F-4D97-AF65-F5344CB8AC3E}">
        <p14:creationId xmlns:p14="http://schemas.microsoft.com/office/powerpoint/2010/main" val="96771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smtClean="0"/>
              <a:t>Titelstijl van model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53795B5-35CF-064D-BC42-BCA1209DBFAC}" type="datetimeFigureOut">
              <a:rPr lang="nl-NL" smtClean="0"/>
              <a:t>18-02-21</a:t>
            </a:fld>
            <a:endParaRPr lang="nl-NL"/>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EE079EA-8E08-244F-B73A-857D8ED56ED4}" type="slidenum">
              <a:rPr lang="nl-NL" smtClean="0"/>
              <a:t>‹nr.›</a:t>
            </a:fld>
            <a:endParaRPr lang="nl-N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47579137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smtClean="0"/>
              <a:t>Titelstijl van model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953795B5-35CF-064D-BC42-BCA1209DBFAC}" type="datetimeFigureOut">
              <a:rPr lang="nl-NL" smtClean="0"/>
              <a:t>18-02-21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EE079EA-8E08-244F-B73A-857D8ED56ED4}" type="slidenum">
              <a:rPr lang="nl-NL" smtClean="0"/>
              <a:t>‹nr.›</a:t>
            </a:fld>
            <a:endParaRPr lang="nl-NL"/>
          </a:p>
        </p:txBody>
      </p:sp>
    </p:spTree>
    <p:extLst>
      <p:ext uri="{BB962C8B-B14F-4D97-AF65-F5344CB8AC3E}">
        <p14:creationId xmlns:p14="http://schemas.microsoft.com/office/powerpoint/2010/main" val="18949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smtClean="0"/>
              <a:t>Titelstijl van model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953795B5-35CF-064D-BC42-BCA1209DBFAC}" type="datetimeFigureOut">
              <a:rPr lang="nl-NL" smtClean="0"/>
              <a:t>18-02-21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EE079EA-8E08-244F-B73A-857D8ED56ED4}" type="slidenum">
              <a:rPr lang="nl-NL" smtClean="0"/>
              <a:t>‹nr.›</a:t>
            </a:fld>
            <a:endParaRPr lang="nl-NL"/>
          </a:p>
        </p:txBody>
      </p:sp>
    </p:spTree>
    <p:extLst>
      <p:ext uri="{BB962C8B-B14F-4D97-AF65-F5344CB8AC3E}">
        <p14:creationId xmlns:p14="http://schemas.microsoft.com/office/powerpoint/2010/main" val="20771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Date Placeholder 2"/>
          <p:cNvSpPr>
            <a:spLocks noGrp="1"/>
          </p:cNvSpPr>
          <p:nvPr>
            <p:ph type="dt" sz="half" idx="10"/>
          </p:nvPr>
        </p:nvSpPr>
        <p:spPr/>
        <p:txBody>
          <a:bodyPr/>
          <a:lstStyle/>
          <a:p>
            <a:fld id="{953795B5-35CF-064D-BC42-BCA1209DBFAC}" type="datetimeFigureOut">
              <a:rPr lang="nl-NL" smtClean="0"/>
              <a:t>18-02-21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EE079EA-8E08-244F-B73A-857D8ED56ED4}" type="slidenum">
              <a:rPr lang="nl-NL" smtClean="0"/>
              <a:t>‹nr.›</a:t>
            </a:fld>
            <a:endParaRPr lang="nl-NL"/>
          </a:p>
        </p:txBody>
      </p:sp>
    </p:spTree>
    <p:extLst>
      <p:ext uri="{BB962C8B-B14F-4D97-AF65-F5344CB8AC3E}">
        <p14:creationId xmlns:p14="http://schemas.microsoft.com/office/powerpoint/2010/main" val="138280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795B5-35CF-064D-BC42-BCA1209DBFAC}" type="datetimeFigureOut">
              <a:rPr lang="nl-NL" smtClean="0"/>
              <a:t>18-02-21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EE079EA-8E08-244F-B73A-857D8ED56ED4}" type="slidenum">
              <a:rPr lang="nl-NL" smtClean="0"/>
              <a:t>‹nr.›</a:t>
            </a:fld>
            <a:endParaRPr lang="nl-NL"/>
          </a:p>
        </p:txBody>
      </p:sp>
    </p:spTree>
    <p:extLst>
      <p:ext uri="{BB962C8B-B14F-4D97-AF65-F5344CB8AC3E}">
        <p14:creationId xmlns:p14="http://schemas.microsoft.com/office/powerpoint/2010/main" val="80871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smtClean="0"/>
              <a:t>Titelstijl van model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3795B5-35CF-064D-BC42-BCA1209DBFAC}" type="datetimeFigureOut">
              <a:rPr lang="nl-NL" smtClean="0"/>
              <a:t>18-02-21</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EE079EA-8E08-244F-B73A-857D8ED56ED4}"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297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smtClean="0"/>
              <a:t>Titelstijl van model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3795B5-35CF-064D-BC42-BCA1209DBFAC}" type="datetimeFigureOut">
              <a:rPr lang="nl-NL" smtClean="0"/>
              <a:t>18-02-21</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EE079EA-8E08-244F-B73A-857D8ED56ED4}"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471572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smtClean="0"/>
              <a:t>Titelstijl van model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53795B5-35CF-064D-BC42-BCA1209DBFAC}" type="datetimeFigureOut">
              <a:rPr lang="nl-NL" smtClean="0"/>
              <a:t>18-02-21</a:t>
            </a:fld>
            <a:endParaRPr lang="nl-N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l-N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EE079EA-8E08-244F-B73A-857D8ED56ED4}" type="slidenum">
              <a:rPr lang="nl-NL" smtClean="0"/>
              <a:t>‹nr.›</a:t>
            </a:fld>
            <a:endParaRPr lang="nl-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3522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mp4"/><Relationship Id="rId2" Type="http://schemas.openxmlformats.org/officeDocument/2006/relationships/video" Target="../media/media2.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Arbeidsmarkt</a:t>
            </a:r>
            <a:endParaRPr lang="nl-NL" dirty="0"/>
          </a:p>
        </p:txBody>
      </p:sp>
      <p:sp>
        <p:nvSpPr>
          <p:cNvPr id="3" name="Ondertitel 2"/>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9571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Tijdsindeling</a:t>
            </a:r>
            <a:endParaRPr lang="nl-NL" dirty="0"/>
          </a:p>
        </p:txBody>
      </p:sp>
      <p:sp>
        <p:nvSpPr>
          <p:cNvPr id="3" name="Tijdelijke aanduiding voor inhoud 2"/>
          <p:cNvSpPr>
            <a:spLocks noGrp="1"/>
          </p:cNvSpPr>
          <p:nvPr>
            <p:ph idx="1"/>
          </p:nvPr>
        </p:nvSpPr>
        <p:spPr>
          <a:xfrm>
            <a:off x="1371599" y="1828800"/>
            <a:ext cx="10199077" cy="4695092"/>
          </a:xfrm>
        </p:spPr>
        <p:txBody>
          <a:bodyPr>
            <a:normAutofit/>
          </a:bodyPr>
          <a:lstStyle/>
          <a:p>
            <a:pPr>
              <a:buFont typeface="Wingdings" charset="2"/>
              <a:buChar char="Ø"/>
            </a:pPr>
            <a:r>
              <a:rPr lang="nl-NL" dirty="0" smtClean="0"/>
              <a:t>Opstarten  (5 minuten)</a:t>
            </a:r>
          </a:p>
          <a:p>
            <a:pPr>
              <a:buFont typeface="Wingdings" charset="2"/>
              <a:buChar char="Ø"/>
            </a:pPr>
            <a:r>
              <a:rPr lang="nl-NL" dirty="0" smtClean="0"/>
              <a:t>Uitleg doelen (5 minuten)</a:t>
            </a:r>
          </a:p>
          <a:p>
            <a:pPr>
              <a:buFont typeface="Wingdings" charset="2"/>
              <a:buChar char="Ø"/>
            </a:pPr>
            <a:r>
              <a:rPr lang="nl-NL" dirty="0" smtClean="0"/>
              <a:t>Voorkennis activeren en filmpje arbeidsmark (10 minuten)</a:t>
            </a:r>
          </a:p>
          <a:p>
            <a:pPr>
              <a:buFont typeface="Wingdings" charset="2"/>
              <a:buChar char="Ø"/>
            </a:pPr>
            <a:r>
              <a:rPr lang="nl-NL" dirty="0" smtClean="0"/>
              <a:t>Theoretische uitleg arbeidsmarkt (5 minuten) </a:t>
            </a:r>
          </a:p>
          <a:p>
            <a:pPr>
              <a:buFont typeface="Wingdings" charset="2"/>
              <a:buChar char="Ø"/>
            </a:pPr>
            <a:r>
              <a:rPr lang="nl-NL" dirty="0" smtClean="0"/>
              <a:t>Voorkennis activeren en filmpje werkgelegenheid (15 minuten)</a:t>
            </a:r>
          </a:p>
          <a:p>
            <a:pPr>
              <a:buFont typeface="Wingdings" charset="2"/>
              <a:buChar char="Ø"/>
            </a:pPr>
            <a:r>
              <a:rPr lang="nl-NL" dirty="0" smtClean="0"/>
              <a:t>Theoretische uitleg werkgelegenheid (5 minuten)</a:t>
            </a:r>
          </a:p>
          <a:p>
            <a:pPr>
              <a:buFont typeface="Wingdings" charset="2"/>
              <a:buChar char="Ø"/>
            </a:pPr>
            <a:r>
              <a:rPr lang="nl-NL" dirty="0" smtClean="0"/>
              <a:t>Voorkennis soorten werkloosheid (10 minuten)</a:t>
            </a:r>
          </a:p>
          <a:p>
            <a:pPr>
              <a:buFont typeface="Wingdings" charset="2"/>
              <a:buChar char="Ø"/>
            </a:pPr>
            <a:r>
              <a:rPr lang="nl-NL" dirty="0" smtClean="0"/>
              <a:t>Opdracht werkloosheid (15 minuten)</a:t>
            </a:r>
          </a:p>
          <a:p>
            <a:pPr>
              <a:buFont typeface="Wingdings" charset="2"/>
              <a:buChar char="Ø"/>
            </a:pPr>
            <a:r>
              <a:rPr lang="nl-NL" dirty="0" smtClean="0"/>
              <a:t>Activerende werkvorm uitleg, uitvoeren en overleggen (25 minuten)</a:t>
            </a:r>
          </a:p>
          <a:p>
            <a:pPr>
              <a:buFont typeface="Wingdings" charset="2"/>
              <a:buChar char="Ø"/>
            </a:pPr>
            <a:r>
              <a:rPr lang="nl-NL" dirty="0" smtClean="0"/>
              <a:t>Afsluiting (5 minuten)</a:t>
            </a:r>
          </a:p>
          <a:p>
            <a:pPr>
              <a:buFont typeface="Wingdings" charset="2"/>
              <a:buChar char="Ø"/>
            </a:pPr>
            <a:endParaRPr lang="nl-NL" dirty="0" smtClean="0"/>
          </a:p>
          <a:p>
            <a:pPr>
              <a:buFont typeface="Wingdings" charset="2"/>
              <a:buChar char="Ø"/>
            </a:pPr>
            <a:endParaRPr lang="nl-NL" dirty="0"/>
          </a:p>
        </p:txBody>
      </p:sp>
    </p:spTree>
    <p:extLst>
      <p:ext uri="{BB962C8B-B14F-4D97-AF65-F5344CB8AC3E}">
        <p14:creationId xmlns:p14="http://schemas.microsoft.com/office/powerpoint/2010/main" val="345321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Leerdoelen</a:t>
            </a:r>
            <a:endParaRPr lang="nl-NL" dirty="0"/>
          </a:p>
        </p:txBody>
      </p:sp>
      <p:sp>
        <p:nvSpPr>
          <p:cNvPr id="3" name="Tijdelijke aanduiding voor inhoud 2"/>
          <p:cNvSpPr>
            <a:spLocks noGrp="1"/>
          </p:cNvSpPr>
          <p:nvPr>
            <p:ph idx="1"/>
          </p:nvPr>
        </p:nvSpPr>
        <p:spPr/>
        <p:txBody>
          <a:bodyPr/>
          <a:lstStyle/>
          <a:p>
            <a:r>
              <a:rPr lang="nl-NL" dirty="0" smtClean="0"/>
              <a:t>Aan het einde van de les kan ik:</a:t>
            </a:r>
          </a:p>
          <a:p>
            <a:pPr marL="457200" indent="-457200">
              <a:buFont typeface="+mj-lt"/>
              <a:buAutoNum type="arabicPeriod"/>
            </a:pPr>
            <a:r>
              <a:rPr lang="nl-NL" dirty="0" smtClean="0"/>
              <a:t>Uitleg geven wat arbeidsmarkt is.</a:t>
            </a:r>
          </a:p>
          <a:p>
            <a:pPr marL="457200" indent="-457200">
              <a:buFont typeface="+mj-lt"/>
              <a:buAutoNum type="arabicPeriod"/>
            </a:pPr>
            <a:r>
              <a:rPr lang="nl-NL" dirty="0" smtClean="0"/>
              <a:t>Uitleg geven wat werkgelegenheid is en hoe werkgelegenheid ontstaat.</a:t>
            </a:r>
            <a:endParaRPr lang="nl-NL" dirty="0"/>
          </a:p>
          <a:p>
            <a:pPr marL="457200" indent="-457200">
              <a:buFont typeface="+mj-lt"/>
              <a:buAutoNum type="arabicPeriod"/>
            </a:pPr>
            <a:r>
              <a:rPr lang="nl-NL" dirty="0" smtClean="0"/>
              <a:t>Uitleg geven wat werkloosheid is en wanneer iemand werkloos is</a:t>
            </a:r>
            <a:endParaRPr lang="nl-NL" dirty="0"/>
          </a:p>
        </p:txBody>
      </p:sp>
    </p:spTree>
    <p:extLst>
      <p:ext uri="{BB962C8B-B14F-4D97-AF65-F5344CB8AC3E}">
        <p14:creationId xmlns:p14="http://schemas.microsoft.com/office/powerpoint/2010/main" val="1325888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Arbeidsmarkt</a:t>
            </a:r>
            <a:endParaRPr lang="nl-NL" dirty="0"/>
          </a:p>
        </p:txBody>
      </p:sp>
      <p:sp>
        <p:nvSpPr>
          <p:cNvPr id="5" name="Tekstvak 4"/>
          <p:cNvSpPr txBox="1"/>
          <p:nvPr/>
        </p:nvSpPr>
        <p:spPr>
          <a:xfrm>
            <a:off x="1371600" y="1428750"/>
            <a:ext cx="7010400" cy="646331"/>
          </a:xfrm>
          <a:prstGeom prst="rect">
            <a:avLst/>
          </a:prstGeom>
          <a:noFill/>
        </p:spPr>
        <p:txBody>
          <a:bodyPr wrap="square" rtlCol="0">
            <a:spAutoFit/>
          </a:bodyPr>
          <a:lstStyle/>
          <a:p>
            <a:r>
              <a:rPr lang="nl-NL" dirty="0" smtClean="0"/>
              <a:t>Hieronder zien jullie de titel en de inleiding van een kranten artikel. Beantwoord de vragen die erbij horen.</a:t>
            </a:r>
            <a:endParaRPr lang="nl-NL" dirty="0"/>
          </a:p>
        </p:txBody>
      </p:sp>
      <p:sp>
        <p:nvSpPr>
          <p:cNvPr id="6" name="Tekstvak 5"/>
          <p:cNvSpPr txBox="1"/>
          <p:nvPr/>
        </p:nvSpPr>
        <p:spPr>
          <a:xfrm>
            <a:off x="784579" y="2187222"/>
            <a:ext cx="3019778" cy="2976033"/>
          </a:xfrm>
          <a:prstGeom prst="rect">
            <a:avLst/>
          </a:prstGeom>
          <a:noFill/>
        </p:spPr>
        <p:txBody>
          <a:bodyPr wrap="square" rtlCol="0">
            <a:spAutoFit/>
          </a:bodyPr>
          <a:lstStyle/>
          <a:p>
            <a:pPr marL="342900" indent="-342900">
              <a:buAutoNum type="arabicPeriod"/>
            </a:pPr>
            <a:r>
              <a:rPr lang="nl-NL" dirty="0" smtClean="0"/>
              <a:t>Wat is arbeidsmarkt?</a:t>
            </a:r>
          </a:p>
          <a:p>
            <a:pPr marL="342900" indent="-342900">
              <a:buAutoNum type="arabicPeriod"/>
            </a:pPr>
            <a:r>
              <a:rPr lang="nl-NL" dirty="0" smtClean="0"/>
              <a:t>Wat kunnen de redenen zijn waarom er geen beschikbare vacatures kunnen zijn op de arbeidsmarkt?</a:t>
            </a:r>
          </a:p>
          <a:p>
            <a:pPr marL="342900" indent="-342900">
              <a:buAutoNum type="arabicPeriod"/>
            </a:pPr>
            <a:r>
              <a:rPr lang="nl-NL" dirty="0" smtClean="0"/>
              <a:t>Wat kunnen de redenen zijn waarom er nu wel vacatures beschikbaar zijn op de arbeidsmarkt</a:t>
            </a:r>
            <a:endParaRPr lang="nl-NL" dirty="0"/>
          </a:p>
        </p:txBody>
      </p:sp>
    </p:spTree>
    <p:extLst>
      <p:ext uri="{BB962C8B-B14F-4D97-AF65-F5344CB8AC3E}">
        <p14:creationId xmlns:p14="http://schemas.microsoft.com/office/powerpoint/2010/main" val="1918420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36133" y="516466"/>
            <a:ext cx="9601200" cy="1485900"/>
          </a:xfrm>
        </p:spPr>
        <p:txBody>
          <a:bodyPr/>
          <a:lstStyle/>
          <a:p>
            <a:r>
              <a:rPr lang="nl-NL" dirty="0" smtClean="0"/>
              <a:t>Filmpje arbeidsmarkt</a:t>
            </a:r>
            <a:endParaRPr lang="nl-NL" dirty="0"/>
          </a:p>
        </p:txBody>
      </p:sp>
      <p:pic>
        <p:nvPicPr>
          <p:cNvPr id="3" name="UWV - De Arbeidsmarkt - Animat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0524" y="1629102"/>
            <a:ext cx="8660524" cy="4871545"/>
          </a:xfrm>
          <a:prstGeom prst="rect">
            <a:avLst/>
          </a:prstGeom>
        </p:spPr>
      </p:pic>
    </p:spTree>
    <p:extLst>
      <p:ext uri="{BB962C8B-B14F-4D97-AF65-F5344CB8AC3E}">
        <p14:creationId xmlns:p14="http://schemas.microsoft.com/office/powerpoint/2010/main" val="581077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arbeidsmarkt?</a:t>
            </a:r>
            <a:endParaRPr lang="nl-NL" dirty="0"/>
          </a:p>
        </p:txBody>
      </p:sp>
      <p:sp>
        <p:nvSpPr>
          <p:cNvPr id="3" name="Tijdelijke aanduiding voor inhoud 2"/>
          <p:cNvSpPr>
            <a:spLocks noGrp="1"/>
          </p:cNvSpPr>
          <p:nvPr>
            <p:ph idx="1"/>
          </p:nvPr>
        </p:nvSpPr>
        <p:spPr>
          <a:xfrm>
            <a:off x="1371600" y="1811720"/>
            <a:ext cx="9601200" cy="719959"/>
          </a:xfrm>
        </p:spPr>
        <p:txBody>
          <a:bodyPr>
            <a:normAutofit/>
          </a:bodyPr>
          <a:lstStyle/>
          <a:p>
            <a:r>
              <a:rPr lang="nl-NL" dirty="0" smtClean="0"/>
              <a:t>Arbeidsmarkt is een markt waarbij de vraag naar arbeid en aanbod van arbeid samenkomen. </a:t>
            </a:r>
            <a:endParaRPr lang="nl-NL" dirty="0"/>
          </a:p>
        </p:txBody>
      </p:sp>
      <p:sp>
        <p:nvSpPr>
          <p:cNvPr id="4" name="Tekstvak 3"/>
          <p:cNvSpPr txBox="1"/>
          <p:nvPr/>
        </p:nvSpPr>
        <p:spPr>
          <a:xfrm>
            <a:off x="1371600" y="2531679"/>
            <a:ext cx="9348952" cy="2031325"/>
          </a:xfrm>
          <a:prstGeom prst="rect">
            <a:avLst/>
          </a:prstGeom>
          <a:noFill/>
        </p:spPr>
        <p:txBody>
          <a:bodyPr wrap="square" rtlCol="0">
            <a:spAutoFit/>
          </a:bodyPr>
          <a:lstStyle/>
          <a:p>
            <a:pPr marL="285750" indent="-285750">
              <a:buFont typeface="Arial" charset="0"/>
              <a:buChar char="•"/>
            </a:pPr>
            <a:r>
              <a:rPr lang="nl-NL" dirty="0" smtClean="0"/>
              <a:t>Aanbod van arbeid zijn de hoeveelheid mensen die zich ’aanbieden’ op de markt. Dus hoeveel mensen stellen zich beschikbaar om te gaan werken.</a:t>
            </a:r>
          </a:p>
          <a:p>
            <a:pPr marL="285750" indent="-285750">
              <a:buFont typeface="Arial" charset="0"/>
              <a:buChar char="•"/>
            </a:pPr>
            <a:r>
              <a:rPr lang="nl-NL" dirty="0" smtClean="0"/>
              <a:t>De vraag naar arbeid zijn de bedrijven die vragen om werknemers. De werknemers zijn dan opzoek naar mensen die in hun bedrijf willen werken. </a:t>
            </a:r>
          </a:p>
          <a:p>
            <a:pPr marL="285750" indent="-285750">
              <a:buFont typeface="Arial" charset="0"/>
              <a:buChar char="•"/>
            </a:pPr>
            <a:r>
              <a:rPr lang="nl-NL" dirty="0" smtClean="0"/>
              <a:t>Je kunt de markt opsplitsen in twee delen. Je hebt de concrete markt en de abstracte markt. Bij een abstracte markt komen de aanbieders en afnemers niet fysiek bij elkaar. Bij een concrete markt is dit wel het geval. </a:t>
            </a:r>
            <a:endParaRPr lang="nl-NL" dirty="0"/>
          </a:p>
        </p:txBody>
      </p:sp>
    </p:spTree>
    <p:extLst>
      <p:ext uri="{BB962C8B-B14F-4D97-AF65-F5344CB8AC3E}">
        <p14:creationId xmlns:p14="http://schemas.microsoft.com/office/powerpoint/2010/main" val="1563836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Wie weet wat werkgelegenheid is?</a:t>
            </a:r>
            <a:endParaRPr lang="nl-NL" dirty="0"/>
          </a:p>
        </p:txBody>
      </p:sp>
      <p:sp>
        <p:nvSpPr>
          <p:cNvPr id="3" name="Tijdelijke aanduiding voor inhoud 2"/>
          <p:cNvSpPr>
            <a:spLocks noGrp="1"/>
          </p:cNvSpPr>
          <p:nvPr>
            <p:ph idx="1"/>
          </p:nvPr>
        </p:nvSpPr>
        <p:spPr>
          <a:xfrm>
            <a:off x="1371600" y="1947333"/>
            <a:ext cx="9601200" cy="3581400"/>
          </a:xfrm>
        </p:spPr>
        <p:txBody>
          <a:bodyPr/>
          <a:lstStyle/>
          <a:p>
            <a:pPr>
              <a:lnSpc>
                <a:spcPct val="100000"/>
              </a:lnSpc>
              <a:spcBef>
                <a:spcPts val="0"/>
              </a:spcBef>
              <a:spcAft>
                <a:spcPts val="0"/>
              </a:spcAft>
              <a:buFont typeface="Arial" charset="0"/>
              <a:buChar char="•"/>
            </a:pPr>
            <a:r>
              <a:rPr lang="nl-NL" dirty="0" smtClean="0"/>
              <a:t>Kan de werkgelegenheid dalen?</a:t>
            </a:r>
          </a:p>
          <a:p>
            <a:pPr>
              <a:lnSpc>
                <a:spcPct val="100000"/>
              </a:lnSpc>
              <a:spcBef>
                <a:spcPts val="0"/>
              </a:spcBef>
              <a:spcAft>
                <a:spcPts val="0"/>
              </a:spcAft>
              <a:buFont typeface="Arial" charset="0"/>
              <a:buChar char="•"/>
            </a:pPr>
            <a:r>
              <a:rPr lang="nl-NL" dirty="0" smtClean="0"/>
              <a:t>Wanneer daalt de werkgelegenheid?</a:t>
            </a:r>
          </a:p>
          <a:p>
            <a:pPr>
              <a:lnSpc>
                <a:spcPct val="100000"/>
              </a:lnSpc>
              <a:spcBef>
                <a:spcPts val="0"/>
              </a:spcBef>
              <a:spcAft>
                <a:spcPts val="0"/>
              </a:spcAft>
              <a:buFont typeface="Arial" charset="0"/>
              <a:buChar char="•"/>
            </a:pPr>
            <a:r>
              <a:rPr lang="nl-NL" dirty="0"/>
              <a:t>Wat zijn de gevolgen voor een dalende werkgelegenheid?</a:t>
            </a:r>
          </a:p>
          <a:p>
            <a:pPr>
              <a:lnSpc>
                <a:spcPct val="100000"/>
              </a:lnSpc>
              <a:spcBef>
                <a:spcPts val="0"/>
              </a:spcBef>
              <a:spcAft>
                <a:spcPts val="0"/>
              </a:spcAft>
              <a:buFont typeface="Arial" charset="0"/>
              <a:buChar char="•"/>
            </a:pPr>
            <a:r>
              <a:rPr lang="nl-NL" dirty="0" smtClean="0"/>
              <a:t>Op wie heeft het de meest invloed als er weinig werkgelegenheid is?</a:t>
            </a:r>
          </a:p>
          <a:p>
            <a:pPr>
              <a:lnSpc>
                <a:spcPct val="100000"/>
              </a:lnSpc>
              <a:spcBef>
                <a:spcPts val="0"/>
              </a:spcBef>
              <a:spcAft>
                <a:spcPts val="0"/>
              </a:spcAft>
              <a:buFont typeface="Arial" charset="0"/>
              <a:buChar char="•"/>
            </a:pPr>
            <a:r>
              <a:rPr lang="nl-NL" dirty="0"/>
              <a:t>Hoe valt dit op te lossen?</a:t>
            </a:r>
          </a:p>
          <a:p>
            <a:pPr>
              <a:lnSpc>
                <a:spcPct val="100000"/>
              </a:lnSpc>
              <a:spcBef>
                <a:spcPts val="0"/>
              </a:spcBef>
              <a:spcAft>
                <a:spcPts val="0"/>
              </a:spcAft>
              <a:buFont typeface="Arial" charset="0"/>
              <a:buChar char="•"/>
            </a:pPr>
            <a:r>
              <a:rPr lang="nl-NL" dirty="0" smtClean="0"/>
              <a:t>Heeft de overheid inpak op de werkgelegenheid?</a:t>
            </a:r>
            <a:endParaRPr lang="nl-NL" dirty="0"/>
          </a:p>
        </p:txBody>
      </p:sp>
    </p:spTree>
    <p:extLst>
      <p:ext uri="{BB962C8B-B14F-4D97-AF65-F5344CB8AC3E}">
        <p14:creationId xmlns:p14="http://schemas.microsoft.com/office/powerpoint/2010/main" val="34948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werkgelegenheid?</a:t>
            </a:r>
            <a:endParaRPr lang="nl-NL" dirty="0"/>
          </a:p>
        </p:txBody>
      </p:sp>
      <p:pic>
        <p:nvPicPr>
          <p:cNvPr id="4" name="Werkgelegenheid (Economiepagina.co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560787"/>
            <a:ext cx="6088992" cy="4566744"/>
          </a:xfrm>
        </p:spPr>
      </p:pic>
    </p:spTree>
    <p:extLst>
      <p:ext uri="{BB962C8B-B14F-4D97-AF65-F5344CB8AC3E}">
        <p14:creationId xmlns:p14="http://schemas.microsoft.com/office/powerpoint/2010/main" val="366266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werkgelegenheid?</a:t>
            </a:r>
            <a:endParaRPr lang="nl-NL" dirty="0"/>
          </a:p>
        </p:txBody>
      </p:sp>
      <p:sp>
        <p:nvSpPr>
          <p:cNvPr id="3" name="Tijdelijke aanduiding voor inhoud 2"/>
          <p:cNvSpPr>
            <a:spLocks noGrp="1"/>
          </p:cNvSpPr>
          <p:nvPr>
            <p:ph idx="1"/>
          </p:nvPr>
        </p:nvSpPr>
        <p:spPr>
          <a:xfrm>
            <a:off x="1371600" y="1428750"/>
            <a:ext cx="9601200" cy="268605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dirty="0" smtClean="0"/>
              <a:t>Bij productie heb je mankracht nodig. Dit betekend dat er bijvoorbeeld mensen in een fabriek moeten werken. Als er een productie groei is, dus de hoeveelheid aantal gemaakte producten nemen toe, betekend het dat je ook meer mensen nodig hebt. De werkgelegenheid </a:t>
            </a:r>
            <a:r>
              <a:rPr lang="nl-NL" u="sng" dirty="0" smtClean="0"/>
              <a:t>stijgt. </a:t>
            </a:r>
            <a:endParaRPr lang="nl-NL" dirty="0" smtClean="0"/>
          </a:p>
          <a:p>
            <a:pPr marL="0" marR="0" lvl="0" indent="0" defTabSz="914400" eaLnBrk="1" fontAlgn="auto" latinLnBrk="0" hangingPunct="1">
              <a:lnSpc>
                <a:spcPct val="100000"/>
              </a:lnSpc>
              <a:spcBef>
                <a:spcPts val="0"/>
              </a:spcBef>
              <a:spcAft>
                <a:spcPts val="0"/>
              </a:spcAft>
              <a:buClrTx/>
              <a:buSzTx/>
              <a:buFontTx/>
              <a:buNone/>
              <a:tabLst/>
              <a:defRPr/>
            </a:pPr>
            <a:endParaRPr lang="nl-NL" u="sng" dirty="0"/>
          </a:p>
          <a:p>
            <a:pPr marL="0" marR="0" lvl="0" indent="0" defTabSz="914400" eaLnBrk="1" fontAlgn="auto" latinLnBrk="0" hangingPunct="1">
              <a:lnSpc>
                <a:spcPct val="100000"/>
              </a:lnSpc>
              <a:spcBef>
                <a:spcPts val="0"/>
              </a:spcBef>
              <a:spcAft>
                <a:spcPts val="0"/>
              </a:spcAft>
              <a:buClrTx/>
              <a:buSzTx/>
              <a:buFontTx/>
              <a:buNone/>
              <a:tabLst/>
              <a:defRPr/>
            </a:pPr>
            <a:r>
              <a:rPr lang="nl-NL" dirty="0" smtClean="0"/>
              <a:t>Als er een productie afname is, worden er minder producten geproduceerd. Dat betekend dat je ook minder mensen nodig hebt. Er is dan sprake van een </a:t>
            </a:r>
            <a:r>
              <a:rPr lang="nl-NL" u="sng" dirty="0" smtClean="0"/>
              <a:t>dalende</a:t>
            </a:r>
            <a:r>
              <a:rPr lang="nl-NL" dirty="0" smtClean="0"/>
              <a:t> werkgelegenheid.</a:t>
            </a:r>
            <a:endParaRPr lang="nl-NL" dirty="0"/>
          </a:p>
        </p:txBody>
      </p:sp>
      <p:sp>
        <p:nvSpPr>
          <p:cNvPr id="4" name="Tekstvak 3"/>
          <p:cNvSpPr txBox="1"/>
          <p:nvPr/>
        </p:nvSpPr>
        <p:spPr>
          <a:xfrm>
            <a:off x="1371600" y="4114800"/>
            <a:ext cx="9036756" cy="1754326"/>
          </a:xfrm>
          <a:prstGeom prst="rect">
            <a:avLst/>
          </a:prstGeom>
          <a:noFill/>
        </p:spPr>
        <p:txBody>
          <a:bodyPr wrap="square" rtlCol="0">
            <a:spAutoFit/>
          </a:bodyPr>
          <a:lstStyle/>
          <a:p>
            <a:r>
              <a:rPr lang="nl-NL" dirty="0" smtClean="0"/>
              <a:t>Wanneer er sprake is van een dalende werkgelegenheid betekend dit dat de werkloosheid groter wordt. Er zijn dan veel meer bedrijven die minder plek hebben voor mensen die willen werken. Dit kan er voor zorgen dat de uitgaves afnemen. Mensen hebben daardoor minder geld om te besteden. Bestedingen nemen af. </a:t>
            </a:r>
          </a:p>
          <a:p>
            <a:endParaRPr lang="nl-NL" dirty="0"/>
          </a:p>
          <a:p>
            <a:r>
              <a:rPr lang="nl-NL" dirty="0" smtClean="0"/>
              <a:t>Werkloosheid kan ontstaan door automatisering. Mensen worden ingeruild voor robots.</a:t>
            </a:r>
            <a:endParaRPr lang="nl-NL" dirty="0"/>
          </a:p>
        </p:txBody>
      </p:sp>
    </p:spTree>
    <p:extLst>
      <p:ext uri="{BB962C8B-B14F-4D97-AF65-F5344CB8AC3E}">
        <p14:creationId xmlns:p14="http://schemas.microsoft.com/office/powerpoint/2010/main" val="1153235724"/>
      </p:ext>
    </p:extLst>
  </p:cSld>
  <p:clrMapOvr>
    <a:masterClrMapping/>
  </p:clrMapOvr>
  <p:timing>
    <p:tnLst>
      <p:par>
        <p:cTn id="1" dur="indefinite" restart="never" nodeType="tmRoot"/>
      </p:par>
    </p:tnLst>
  </p:timing>
</p:sld>
</file>

<file path=ppt/theme/theme1.xml><?xml version="1.0" encoding="utf-8"?>
<a:theme xmlns:a="http://schemas.openxmlformats.org/drawingml/2006/main" name="Bijsnijden">
  <a:themeElements>
    <a:clrScheme name="Bijsnijden">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Bijsnijden">
      <a:majorFont>
        <a:latin typeface="Franklin Gothic Book" panose="020B0503020102020204"/>
        <a:ea typeface=""/>
        <a:cs typeface=""/>
      </a:majorFont>
      <a:minorFont>
        <a:latin typeface="Franklin Gothic Book" panose="020B0503020102020204"/>
        <a:ea typeface=""/>
        <a:cs typeface=""/>
      </a:minorFont>
    </a:fontScheme>
    <a:fmtScheme name="Bijsnij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5</TotalTime>
  <Words>491</Words>
  <Application>Microsoft Macintosh PowerPoint</Application>
  <PresentationFormat>Breedbeeld</PresentationFormat>
  <Paragraphs>43</Paragraphs>
  <Slides>9</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Franklin Gothic Book</vt:lpstr>
      <vt:lpstr>Wingdings</vt:lpstr>
      <vt:lpstr>Arial</vt:lpstr>
      <vt:lpstr>Bijsnijden</vt:lpstr>
      <vt:lpstr>Arbeidsmarkt</vt:lpstr>
      <vt:lpstr>Tijdsindeling</vt:lpstr>
      <vt:lpstr>Leerdoelen</vt:lpstr>
      <vt:lpstr>Arbeidsmarkt</vt:lpstr>
      <vt:lpstr>Filmpje arbeidsmarkt</vt:lpstr>
      <vt:lpstr>Wat is arbeidsmarkt?</vt:lpstr>
      <vt:lpstr>Wie weet wat werkgelegenheid is?</vt:lpstr>
      <vt:lpstr>Wat is werkgelegenheid?</vt:lpstr>
      <vt:lpstr>Wat is werkgelegenheid?</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Arbeidsmarkt</dc:title>
  <dc:creator>Funda Sarioglu</dc:creator>
  <cp:lastModifiedBy>Funda Sarioglu</cp:lastModifiedBy>
  <cp:revision>3</cp:revision>
  <dcterms:created xsi:type="dcterms:W3CDTF">2021-02-18T21:47:59Z</dcterms:created>
  <dcterms:modified xsi:type="dcterms:W3CDTF">2021-02-18T23:00:37Z</dcterms:modified>
</cp:coreProperties>
</file>